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3" d="100"/>
          <a:sy n="53" d="100"/>
        </p:scale>
        <p:origin x="-84" y="-3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3">
        <a:schemeClr val="bg1"/>
      </p:bgRef>
    </p:bg>
    <p:spTree>
      <p:nvGrpSpPr>
        <p:cNvPr id="1" name=""/>
        <p:cNvGrpSpPr/>
        <p:nvPr/>
      </p:nvGrpSpPr>
      <p:grpSpPr>
        <a:xfrm>
          <a:off x="0" y="0"/>
          <a:ext cx="0" cy="0"/>
          <a:chOff x="0" y="0"/>
          <a:chExt cx="0" cy="0"/>
        </a:xfrm>
      </p:grpSpPr>
      <p:sp>
        <p:nvSpPr>
          <p:cNvPr id="12" name="11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Subtítulo"/>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p:txBody>
          <a:bodyPr/>
          <a:lstStyle/>
          <a:p>
            <a:fld id="{E99BE71F-8294-41EC-BE9D-01C514B991B3}" type="datetimeFigureOut">
              <a:rPr lang="es-ES_tradnl" smtClean="0"/>
              <a:t>24/05/2015</a:t>
            </a:fld>
            <a:endParaRPr lang="es-ES_tradnl"/>
          </a:p>
        </p:txBody>
      </p:sp>
      <p:sp>
        <p:nvSpPr>
          <p:cNvPr id="17" name="16 Marcador de pie de página"/>
          <p:cNvSpPr>
            <a:spLocks noGrp="1"/>
          </p:cNvSpPr>
          <p:nvPr>
            <p:ph type="ftr" sz="quarter" idx="11"/>
          </p:nvPr>
        </p:nvSpPr>
        <p:spPr/>
        <p:txBody>
          <a:bodyPr/>
          <a:lstStyle/>
          <a:p>
            <a:endParaRPr lang="es-ES_tradnl"/>
          </a:p>
        </p:txBody>
      </p:sp>
      <p:sp>
        <p:nvSpPr>
          <p:cNvPr id="29" name="28 Marcador de número de diapositiva"/>
          <p:cNvSpPr>
            <a:spLocks noGrp="1"/>
          </p:cNvSpPr>
          <p:nvPr>
            <p:ph type="sldNum" sz="quarter" idx="12"/>
          </p:nvPr>
        </p:nvSpPr>
        <p:spPr/>
        <p:txBody>
          <a:bodyPr lIns="0" tIns="0" rIns="0" bIns="0">
            <a:noAutofit/>
          </a:bodyPr>
          <a:lstStyle>
            <a:lvl1pPr>
              <a:defRPr sz="1400">
                <a:solidFill>
                  <a:srgbClr val="FFFFFF"/>
                </a:solidFill>
              </a:defRPr>
            </a:lvl1pPr>
          </a:lstStyle>
          <a:p>
            <a:fld id="{F6BA2B4D-5D45-4325-A8C6-4022B72CBF4B}" type="slidenum">
              <a:rPr lang="es-ES_tradnl" smtClean="0"/>
              <a:t>‹Nº›</a:t>
            </a:fld>
            <a:endParaRPr lang="es-ES_tradnl"/>
          </a:p>
        </p:txBody>
      </p:sp>
      <p:sp>
        <p:nvSpPr>
          <p:cNvPr id="7" name="6 Rectángulo"/>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s-ES" smtClean="0"/>
              <a:t>Haga clic para modificar el estilo de título del patrón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E99BE71F-8294-41EC-BE9D-01C514B991B3}" type="datetimeFigureOut">
              <a:rPr lang="es-ES_tradnl" smtClean="0"/>
              <a:t>24/05/2015</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F6BA2B4D-5D45-4325-A8C6-4022B72CBF4B}" type="slidenum">
              <a:rPr lang="es-ES_tradnl" smtClean="0"/>
              <a:t>‹Nº›</a:t>
            </a:fld>
            <a:endParaRPr lang="es-ES_tradnl"/>
          </a:p>
        </p:txBody>
      </p:sp>
      <p:sp>
        <p:nvSpPr>
          <p:cNvPr id="8" name="7 Marcador de contenido"/>
          <p:cNvSpPr>
            <a:spLocks noGrp="1"/>
          </p:cNvSpPr>
          <p:nvPr>
            <p:ph sz="quarter" idx="1"/>
          </p:nvPr>
        </p:nvSpPr>
        <p:spPr>
          <a:xfrm>
            <a:off x="914400" y="1447800"/>
            <a:ext cx="777240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11" name="10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9 Rectángulo redondeado"/>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722313" y="952500"/>
            <a:ext cx="7772400" cy="1362075"/>
          </a:xfrm>
        </p:spPr>
        <p:txBody>
          <a:bodyPr anchor="b" anchorCtr="0"/>
          <a:lstStyle>
            <a:lvl1pPr algn="l">
              <a:buNone/>
              <a:defRPr sz="4000" b="0" cap="none"/>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E99BE71F-8294-41EC-BE9D-01C514B991B3}" type="datetimeFigureOut">
              <a:rPr lang="es-ES_tradnl" smtClean="0"/>
              <a:t>24/05/2015</a:t>
            </a:fld>
            <a:endParaRPr lang="es-ES_tradnl"/>
          </a:p>
        </p:txBody>
      </p:sp>
      <p:sp>
        <p:nvSpPr>
          <p:cNvPr id="5" name="4 Marcador de pie de página"/>
          <p:cNvSpPr>
            <a:spLocks noGrp="1"/>
          </p:cNvSpPr>
          <p:nvPr>
            <p:ph type="ftr" sz="quarter" idx="11"/>
          </p:nvPr>
        </p:nvSpPr>
        <p:spPr>
          <a:xfrm>
            <a:off x="800100" y="6172200"/>
            <a:ext cx="4000500" cy="457200"/>
          </a:xfrm>
        </p:spPr>
        <p:txBody>
          <a:bodyPr/>
          <a:lstStyle/>
          <a:p>
            <a:endParaRPr lang="es-ES_tradnl"/>
          </a:p>
        </p:txBody>
      </p:sp>
      <p:sp>
        <p:nvSpPr>
          <p:cNvPr id="7" name="6 Rectángulo"/>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Marcador de número de diapositiva"/>
          <p:cNvSpPr>
            <a:spLocks noGrp="1"/>
          </p:cNvSpPr>
          <p:nvPr>
            <p:ph type="sldNum" sz="quarter" idx="12"/>
          </p:nvPr>
        </p:nvSpPr>
        <p:spPr>
          <a:xfrm>
            <a:off x="146304" y="6208776"/>
            <a:ext cx="457200" cy="457200"/>
          </a:xfrm>
        </p:spPr>
        <p:txBody>
          <a:bodyPr/>
          <a:lstStyle/>
          <a:p>
            <a:fld id="{F6BA2B4D-5D45-4325-A8C6-4022B72CBF4B}" type="slidenum">
              <a:rPr lang="es-ES_tradnl" smtClean="0"/>
              <a:t>‹Nº›</a:t>
            </a:fld>
            <a:endParaRPr lang="es-ES_tradnl"/>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E99BE71F-8294-41EC-BE9D-01C514B991B3}" type="datetimeFigureOut">
              <a:rPr lang="es-ES_tradnl" smtClean="0"/>
              <a:t>24/05/2015</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F6BA2B4D-5D45-4325-A8C6-4022B72CBF4B}" type="slidenum">
              <a:rPr lang="es-ES_tradnl" smtClean="0"/>
              <a:t>‹Nº›</a:t>
            </a:fld>
            <a:endParaRPr lang="es-ES_tradnl"/>
          </a:p>
        </p:txBody>
      </p:sp>
      <p:sp>
        <p:nvSpPr>
          <p:cNvPr id="9" name="8 Marcador de contenido"/>
          <p:cNvSpPr>
            <a:spLocks noGrp="1"/>
          </p:cNvSpPr>
          <p:nvPr>
            <p:ph sz="quarter" idx="1"/>
          </p:nvPr>
        </p:nvSpPr>
        <p:spPr>
          <a:xfrm>
            <a:off x="914400" y="1447800"/>
            <a:ext cx="374904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933950" y="1447800"/>
            <a:ext cx="3749040" cy="45720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14400" y="273050"/>
            <a:ext cx="7772400" cy="1143000"/>
          </a:xfrm>
        </p:spPr>
        <p:txBody>
          <a:bodyPr anchor="b" anchorCtr="0"/>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7" name="6 Marcador de fecha"/>
          <p:cNvSpPr>
            <a:spLocks noGrp="1"/>
          </p:cNvSpPr>
          <p:nvPr>
            <p:ph type="dt" sz="half" idx="10"/>
          </p:nvPr>
        </p:nvSpPr>
        <p:spPr/>
        <p:txBody>
          <a:bodyPr/>
          <a:lstStyle/>
          <a:p>
            <a:fld id="{E99BE71F-8294-41EC-BE9D-01C514B991B3}" type="datetimeFigureOut">
              <a:rPr lang="es-ES_tradnl" smtClean="0"/>
              <a:t>24/05/2015</a:t>
            </a:fld>
            <a:endParaRPr lang="es-ES_tradnl"/>
          </a:p>
        </p:txBody>
      </p:sp>
      <p:sp>
        <p:nvSpPr>
          <p:cNvPr id="8" name="7 Marcador de pie de página"/>
          <p:cNvSpPr>
            <a:spLocks noGrp="1"/>
          </p:cNvSpPr>
          <p:nvPr>
            <p:ph type="ftr" sz="quarter" idx="11"/>
          </p:nvPr>
        </p:nvSpPr>
        <p:spPr/>
        <p:txBody>
          <a:bodyPr/>
          <a:lstStyle/>
          <a:p>
            <a:endParaRPr lang="es-ES_tradnl"/>
          </a:p>
        </p:txBody>
      </p:sp>
      <p:sp>
        <p:nvSpPr>
          <p:cNvPr id="9" name="8 Marcador de número de diapositiva"/>
          <p:cNvSpPr>
            <a:spLocks noGrp="1"/>
          </p:cNvSpPr>
          <p:nvPr>
            <p:ph type="sldNum" sz="quarter" idx="12"/>
          </p:nvPr>
        </p:nvSpPr>
        <p:spPr/>
        <p:txBody>
          <a:bodyPr/>
          <a:lstStyle/>
          <a:p>
            <a:fld id="{F6BA2B4D-5D45-4325-A8C6-4022B72CBF4B}" type="slidenum">
              <a:rPr lang="es-ES_tradnl" smtClean="0"/>
              <a:t>‹Nº›</a:t>
            </a:fld>
            <a:endParaRPr lang="es-ES_tradnl"/>
          </a:p>
        </p:txBody>
      </p:sp>
      <p:sp>
        <p:nvSpPr>
          <p:cNvPr id="11" name="10 Marcador de contenido"/>
          <p:cNvSpPr>
            <a:spLocks noGrp="1"/>
          </p:cNvSpPr>
          <p:nvPr>
            <p:ph sz="half" idx="2"/>
          </p:nvPr>
        </p:nvSpPr>
        <p:spPr>
          <a:xfrm>
            <a:off x="914400" y="2247900"/>
            <a:ext cx="3733800" cy="38862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4"/>
          </p:nvPr>
        </p:nvSpPr>
        <p:spPr>
          <a:xfrm>
            <a:off x="4953000" y="2247900"/>
            <a:ext cx="3733800" cy="38862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E99BE71F-8294-41EC-BE9D-01C514B991B3}" type="datetimeFigureOut">
              <a:rPr lang="es-ES_tradnl" smtClean="0"/>
              <a:t>24/05/2015</a:t>
            </a:fld>
            <a:endParaRPr lang="es-ES_tradnl"/>
          </a:p>
        </p:txBody>
      </p:sp>
      <p:sp>
        <p:nvSpPr>
          <p:cNvPr id="4" name="3 Marcador de pie de página"/>
          <p:cNvSpPr>
            <a:spLocks noGrp="1"/>
          </p:cNvSpPr>
          <p:nvPr>
            <p:ph type="ftr" sz="quarter" idx="11"/>
          </p:nvPr>
        </p:nvSpPr>
        <p:spPr/>
        <p:txBody>
          <a:bodyPr/>
          <a:lstStyle/>
          <a:p>
            <a:endParaRPr lang="es-ES_tradnl"/>
          </a:p>
        </p:txBody>
      </p:sp>
      <p:sp>
        <p:nvSpPr>
          <p:cNvPr id="5" name="4 Marcador de número de diapositiva"/>
          <p:cNvSpPr>
            <a:spLocks noGrp="1"/>
          </p:cNvSpPr>
          <p:nvPr>
            <p:ph type="sldNum" sz="quarter" idx="12"/>
          </p:nvPr>
        </p:nvSpPr>
        <p:spPr/>
        <p:txBody>
          <a:bodyPr/>
          <a:lstStyle/>
          <a:p>
            <a:fld id="{F6BA2B4D-5D45-4325-A8C6-4022B72CBF4B}"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99BE71F-8294-41EC-BE9D-01C514B991B3}" type="datetimeFigureOut">
              <a:rPr lang="es-ES_tradnl" smtClean="0"/>
              <a:t>24/05/2015</a:t>
            </a:fld>
            <a:endParaRPr lang="es-ES_tradnl"/>
          </a:p>
        </p:txBody>
      </p:sp>
      <p:sp>
        <p:nvSpPr>
          <p:cNvPr id="3" name="2 Marcador de pie de página"/>
          <p:cNvSpPr>
            <a:spLocks noGrp="1"/>
          </p:cNvSpPr>
          <p:nvPr>
            <p:ph type="ftr" sz="quarter" idx="11"/>
          </p:nvPr>
        </p:nvSpPr>
        <p:spPr/>
        <p:txBody>
          <a:bodyPr/>
          <a:lstStyle/>
          <a:p>
            <a:endParaRPr lang="es-ES_tradnl"/>
          </a:p>
        </p:txBody>
      </p:sp>
      <p:sp>
        <p:nvSpPr>
          <p:cNvPr id="4" name="3 Marcador de número de diapositiva"/>
          <p:cNvSpPr>
            <a:spLocks noGrp="1"/>
          </p:cNvSpPr>
          <p:nvPr>
            <p:ph type="sldNum" sz="quarter" idx="12"/>
          </p:nvPr>
        </p:nvSpPr>
        <p:spPr/>
        <p:txBody>
          <a:bodyPr/>
          <a:lstStyle/>
          <a:p>
            <a:fld id="{F6BA2B4D-5D45-4325-A8C6-4022B72CBF4B}" type="slidenum">
              <a:rPr lang="es-ES_tradnl" smtClean="0"/>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7 Rectángulo"/>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8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914400" y="273050"/>
            <a:ext cx="7772400" cy="1143000"/>
          </a:xfrm>
        </p:spPr>
        <p:txBody>
          <a:bodyPr anchor="b" anchorCtr="0"/>
          <a:lstStyle>
            <a:lvl1pPr algn="l">
              <a:buNone/>
              <a:defRPr sz="4000" b="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E99BE71F-8294-41EC-BE9D-01C514B991B3}" type="datetimeFigureOut">
              <a:rPr lang="es-ES_tradnl" smtClean="0"/>
              <a:t>24/05/2015</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F6BA2B4D-5D45-4325-A8C6-4022B72CBF4B}" type="slidenum">
              <a:rPr lang="es-ES_tradnl" smtClean="0"/>
              <a:t>‹Nº›</a:t>
            </a:fld>
            <a:endParaRPr lang="es-ES_tradnl"/>
          </a:p>
        </p:txBody>
      </p:sp>
      <p:sp>
        <p:nvSpPr>
          <p:cNvPr id="11" name="10 Marcador de contenido"/>
          <p:cNvSpPr>
            <a:spLocks noGrp="1"/>
          </p:cNvSpPr>
          <p:nvPr>
            <p:ph sz="quarter" idx="1"/>
          </p:nvPr>
        </p:nvSpPr>
        <p:spPr>
          <a:xfrm>
            <a:off x="2971800" y="1600200"/>
            <a:ext cx="5715000" cy="4495800"/>
          </a:xfrm>
        </p:spPr>
        <p:txBody>
          <a:bodyPr vert="horz"/>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E99BE71F-8294-41EC-BE9D-01C514B991B3}" type="datetimeFigureOut">
              <a:rPr lang="es-ES_tradnl" smtClean="0"/>
              <a:t>24/05/2015</a:t>
            </a:fld>
            <a:endParaRPr lang="es-ES_tradnl"/>
          </a:p>
        </p:txBody>
      </p:sp>
      <p:sp>
        <p:nvSpPr>
          <p:cNvPr id="6" name="5 Marcador de pie de página"/>
          <p:cNvSpPr>
            <a:spLocks noGrp="1"/>
          </p:cNvSpPr>
          <p:nvPr>
            <p:ph type="ftr" sz="quarter" idx="11"/>
          </p:nvPr>
        </p:nvSpPr>
        <p:spPr>
          <a:xfrm>
            <a:off x="914400" y="6172200"/>
            <a:ext cx="3886200" cy="457200"/>
          </a:xfrm>
        </p:spPr>
        <p:txBody>
          <a:bodyPr/>
          <a:lstStyle/>
          <a:p>
            <a:endParaRPr lang="es-ES_tradnl"/>
          </a:p>
        </p:txBody>
      </p:sp>
      <p:sp>
        <p:nvSpPr>
          <p:cNvPr id="7" name="6 Marcador de número de diapositiva"/>
          <p:cNvSpPr>
            <a:spLocks noGrp="1"/>
          </p:cNvSpPr>
          <p:nvPr>
            <p:ph type="sldNum" sz="quarter" idx="12"/>
          </p:nvPr>
        </p:nvSpPr>
        <p:spPr>
          <a:xfrm>
            <a:off x="146304" y="6208776"/>
            <a:ext cx="457200" cy="457200"/>
          </a:xfrm>
        </p:spPr>
        <p:txBody>
          <a:bodyPr/>
          <a:lstStyle/>
          <a:p>
            <a:fld id="{F6BA2B4D-5D45-4325-A8C6-4022B72CBF4B}" type="slidenum">
              <a:rPr lang="es-ES_tradnl" smtClean="0"/>
              <a:t>‹Nº›</a:t>
            </a:fld>
            <a:endParaRPr lang="es-ES_tradnl"/>
          </a:p>
        </p:txBody>
      </p:sp>
      <p:sp>
        <p:nvSpPr>
          <p:cNvPr id="11" name="10 Rectángulo"/>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Rectángulo"/>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Marcador de posición de imagen"/>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s-ES" smtClean="0"/>
              <a:t>Haga clic en el icono para agregar una imagen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99BE71F-8294-41EC-BE9D-01C514B991B3}" type="datetimeFigureOut">
              <a:rPr lang="es-ES_tradnl" smtClean="0"/>
              <a:t>24/05/2015</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F6BA2B4D-5D45-4325-A8C6-4022B72CBF4B}" type="slidenum">
              <a:rPr lang="es-ES_tradnl" smtClean="0"/>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1"/>
            <a:ext cx="201168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914400" y="274640"/>
            <a:ext cx="55626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99BE71F-8294-41EC-BE9D-01C514B991B3}" type="datetimeFigureOut">
              <a:rPr lang="es-ES_tradnl" smtClean="0"/>
              <a:t>24/05/2015</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F6BA2B4D-5D45-4325-A8C6-4022B72CBF4B}" type="slidenum">
              <a:rPr lang="es-ES_tradnl" smtClean="0"/>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Rectángulo"/>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Rectángulo redondeado"/>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Marcador de título"/>
          <p:cNvSpPr>
            <a:spLocks noGrp="1"/>
          </p:cNvSpPr>
          <p:nvPr>
            <p:ph type="title"/>
          </p:nvPr>
        </p:nvSpPr>
        <p:spPr>
          <a:xfrm>
            <a:off x="914400" y="274638"/>
            <a:ext cx="7772400" cy="1143000"/>
          </a:xfrm>
          <a:prstGeom prst="rect">
            <a:avLst/>
          </a:prstGeom>
        </p:spPr>
        <p:txBody>
          <a:bodyPr bIns="91440" anchor="b" anchorCtr="0">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E99BE71F-8294-41EC-BE9D-01C514B991B3}" type="datetimeFigureOut">
              <a:rPr lang="es-ES_tradnl" smtClean="0"/>
              <a:t>24/05/2015</a:t>
            </a:fld>
            <a:endParaRPr lang="es-ES_tradnl"/>
          </a:p>
        </p:txBody>
      </p:sp>
      <p:sp>
        <p:nvSpPr>
          <p:cNvPr id="3" name="2 Marcador de pie de página"/>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s-ES_tradnl"/>
          </a:p>
        </p:txBody>
      </p:sp>
      <p:sp>
        <p:nvSpPr>
          <p:cNvPr id="23" name="22 Marcador de número de diapositiva"/>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6BA2B4D-5D45-4325-A8C6-4022B72CBF4B}" type="slidenum">
              <a:rPr lang="es-ES_tradnl" smtClean="0"/>
              <a:t>‹Nº›</a:t>
            </a:fld>
            <a:endParaRPr lang="es-ES_tradnl"/>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_tradnl" dirty="0" smtClean="0"/>
              <a:t>VESTIMENTA III</a:t>
            </a:r>
            <a:endParaRPr lang="es-ES_tradnl"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467544" y="908720"/>
            <a:ext cx="8208912" cy="5111080"/>
          </a:xfrm>
        </p:spPr>
        <p:txBody>
          <a:bodyPr>
            <a:normAutofit fontScale="85000" lnSpcReduction="20000"/>
          </a:bodyPr>
          <a:lstStyle/>
          <a:p>
            <a:pPr algn="just"/>
            <a:r>
              <a:rPr lang="es-ES_tradnl" dirty="0" smtClean="0">
                <a:latin typeface="Calibri Light" pitchFamily="34" charset="0"/>
              </a:rPr>
              <a:t>La prenda de base de la moda romana es la famosa túnica. Hay un modo de entender su significado práctico. Imaginad que os ponéis una camiseta que os llega hasta las rodillas que a continuación se ciñe al cuerpo con un cinturón</a:t>
            </a:r>
            <a:r>
              <a:rPr lang="es-ES_tradnl" dirty="0" smtClean="0">
                <a:latin typeface="Calibri Light" pitchFamily="34" charset="0"/>
              </a:rPr>
              <a:t>.</a:t>
            </a:r>
          </a:p>
          <a:p>
            <a:pPr algn="just">
              <a:buNone/>
            </a:pPr>
            <a:endParaRPr lang="es-ES" dirty="0" smtClean="0">
              <a:latin typeface="Calibri Light" pitchFamily="34" charset="0"/>
            </a:endParaRPr>
          </a:p>
          <a:p>
            <a:pPr algn="just"/>
            <a:r>
              <a:rPr lang="es-ES_tradnl" dirty="0" smtClean="0">
                <a:latin typeface="Calibri Light" pitchFamily="34" charset="0"/>
              </a:rPr>
              <a:t>Los materiales solían ser el lino o la lana. La túnica vale para cualquier ocasión: se utiliza como camisón, como prenda para llevar debajo de la toga, o como auténtico vestido en las clases más humildes. Efectivamente, un pobre, después de ponérsela, se calza las sandalias y sale de casa. Un rico, no: porque ése es el momento en que debe ponerse la prenda más importante de los ciudadanos romanos, la toga</a:t>
            </a:r>
            <a:r>
              <a:rPr lang="es-ES_tradnl" dirty="0" smtClean="0">
                <a:latin typeface="Calibri Light" pitchFamily="34" charset="0"/>
              </a:rPr>
              <a:t>.</a:t>
            </a:r>
          </a:p>
          <a:p>
            <a:pPr algn="just">
              <a:buNone/>
            </a:pPr>
            <a:endParaRPr lang="es-ES" dirty="0" smtClean="0">
              <a:latin typeface="Calibri Light" pitchFamily="34" charset="0"/>
            </a:endParaRPr>
          </a:p>
          <a:p>
            <a:pPr algn="just"/>
            <a:r>
              <a:rPr lang="es-ES_tradnl" dirty="0" smtClean="0">
                <a:latin typeface="Calibri Light" pitchFamily="34" charset="0"/>
              </a:rPr>
              <a:t>Ningún romano rico salía de casa sin la toga, era tan larga  (hasta seis metros) que en muchas ocasiones se necesitaba un esclavo. Para ir elegante se prestaba mucha atención a los pliegues.</a:t>
            </a:r>
            <a:endParaRPr lang="es-ES" dirty="0" smtClean="0">
              <a:latin typeface="Calibri Light" pitchFamily="34" charset="0"/>
            </a:endParaRPr>
          </a:p>
          <a:p>
            <a:pPr algn="just"/>
            <a:endParaRPr lang="es-ES_tradnl" dirty="0">
              <a:latin typeface="Calibri Light"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pPr algn="just"/>
            <a:r>
              <a:rPr lang="es-ES_tradnl" dirty="0" smtClean="0">
                <a:latin typeface="Calibri Light" pitchFamily="34" charset="0"/>
              </a:rPr>
              <a:t>La toga era un símbolo de la cultura y la civilización romana. Solo los ciudadanos romanos podían llevarla, y en cambio tenían prohibido ponérsela los extranjeros, los esclavos y los libertos (esclavos liberados).</a:t>
            </a:r>
            <a:endParaRPr lang="es-ES" dirty="0" smtClean="0">
              <a:latin typeface="Calibri Light" pitchFamily="34" charset="0"/>
            </a:endParaRPr>
          </a:p>
          <a:p>
            <a:pPr algn="just"/>
            <a:r>
              <a:rPr lang="es-ES_tradnl" dirty="0" smtClean="0">
                <a:latin typeface="Calibri Light" pitchFamily="34" charset="0"/>
              </a:rPr>
              <a:t>Las togas como si fueran uniformes se regían por un auténtico código social: tenían nombres distintos  dependiendo de quién las llevaba y del uso que se hacía de ellas. Por ejemplo, las togas blancas orladas con una banda de color púrpura, eran las que llevaban los senadores.</a:t>
            </a:r>
            <a:endParaRPr lang="es-ES" dirty="0" smtClean="0">
              <a:latin typeface="Calibri Light" pitchFamily="34" charset="0"/>
            </a:endParaRPr>
          </a:p>
          <a:p>
            <a:pPr algn="just"/>
            <a:endParaRPr lang="es-ES_tradnl" dirty="0">
              <a:latin typeface="Calibri Light"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980728"/>
            <a:ext cx="8147248" cy="5039072"/>
          </a:xfrm>
        </p:spPr>
        <p:txBody>
          <a:bodyPr>
            <a:normAutofit fontScale="85000" lnSpcReduction="10000"/>
          </a:bodyPr>
          <a:lstStyle/>
          <a:p>
            <a:pPr algn="just"/>
            <a:r>
              <a:rPr lang="es-ES_tradnl" dirty="0" smtClean="0">
                <a:latin typeface="Calibri Light" pitchFamily="34" charset="0"/>
              </a:rPr>
              <a:t>También las mujeres llevaban vestidos parecidos a las túnicas (</a:t>
            </a:r>
            <a:r>
              <a:rPr lang="es-ES_tradnl" dirty="0" err="1" smtClean="0">
                <a:latin typeface="Calibri Light" pitchFamily="34" charset="0"/>
              </a:rPr>
              <a:t>stolae</a:t>
            </a:r>
            <a:r>
              <a:rPr lang="es-ES_tradnl" dirty="0" smtClean="0">
                <a:latin typeface="Calibri Light" pitchFamily="34" charset="0"/>
              </a:rPr>
              <a:t>), que sin embargo eran más largas y llegaban hasta los pies. La peculiaridad es que iban ceñidos con dos cinturones: uno alrededor de la cintura y otro justo debajo del pecho. De esta forma realzaba su forma y su volumen</a:t>
            </a:r>
            <a:r>
              <a:rPr lang="es-ES_tradnl" dirty="0" smtClean="0">
                <a:latin typeface="Calibri Light" pitchFamily="34" charset="0"/>
              </a:rPr>
              <a:t>.</a:t>
            </a:r>
          </a:p>
          <a:p>
            <a:pPr algn="just">
              <a:buNone/>
            </a:pPr>
            <a:endParaRPr lang="es-ES" dirty="0" smtClean="0">
              <a:latin typeface="Calibri Light" pitchFamily="34" charset="0"/>
            </a:endParaRPr>
          </a:p>
          <a:p>
            <a:pPr algn="just"/>
            <a:r>
              <a:rPr lang="es-ES_tradnl" dirty="0" smtClean="0">
                <a:latin typeface="Calibri Light" pitchFamily="34" charset="0"/>
              </a:rPr>
              <a:t>En teoría una mujer romana también podía ponerse una toga, pero eso era señal de una condena por adulterio o el atuendo de una prostituta</a:t>
            </a:r>
            <a:r>
              <a:rPr lang="es-ES_tradnl" dirty="0" smtClean="0">
                <a:latin typeface="Calibri Light" pitchFamily="34" charset="0"/>
              </a:rPr>
              <a:t>.</a:t>
            </a:r>
          </a:p>
          <a:p>
            <a:pPr algn="just">
              <a:buNone/>
            </a:pPr>
            <a:endParaRPr lang="es-ES" dirty="0" smtClean="0">
              <a:latin typeface="Calibri Light" pitchFamily="34" charset="0"/>
            </a:endParaRPr>
          </a:p>
          <a:p>
            <a:pPr algn="just"/>
            <a:r>
              <a:rPr lang="es-ES_tradnl" dirty="0" smtClean="0">
                <a:latin typeface="Calibri Light" pitchFamily="34" charset="0"/>
              </a:rPr>
              <a:t>Por encima de la túnica, las mujeres llevaban un chal  que colgaba hasta la altura de las rodillas, dibujando elegantes pliegues. Su nombre era palla. Las mujeres cuando salían ala calle lo utilizaban para cubrirse la cabeza. Las mujeres ricas utilizaban otros materiales a los de las pobres, por ejemplo algodones finísimos y la seda.</a:t>
            </a:r>
            <a:endParaRPr lang="es-ES" dirty="0" smtClean="0">
              <a:latin typeface="Calibri Light" pitchFamily="34" charset="0"/>
            </a:endParaRPr>
          </a:p>
          <a:p>
            <a:pPr algn="just">
              <a:buNone/>
            </a:pPr>
            <a:endParaRPr lang="es-ES_tradnl" dirty="0">
              <a:latin typeface="Calibri Light"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dad">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dad">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dad">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TotalTime>
  <Words>405</Words>
  <Application>Microsoft Office PowerPoint</Application>
  <PresentationFormat>Presentación en pantalla (4:3)</PresentationFormat>
  <Paragraphs>13</Paragraphs>
  <Slides>4</Slides>
  <Notes>0</Notes>
  <HiddenSlides>0</HiddenSlides>
  <MMClips>0</MMClips>
  <ScaleCrop>false</ScaleCrop>
  <HeadingPairs>
    <vt:vector size="4" baseType="variant">
      <vt:variant>
        <vt:lpstr>Tema</vt:lpstr>
      </vt:variant>
      <vt:variant>
        <vt:i4>1</vt:i4>
      </vt:variant>
      <vt:variant>
        <vt:lpstr>Títulos de diapositiva</vt:lpstr>
      </vt:variant>
      <vt:variant>
        <vt:i4>4</vt:i4>
      </vt:variant>
    </vt:vector>
  </HeadingPairs>
  <TitlesOfParts>
    <vt:vector size="5" baseType="lpstr">
      <vt:lpstr>Equidad</vt:lpstr>
      <vt:lpstr>VESTIMENTA III</vt:lpstr>
      <vt:lpstr>Diapositiva 2</vt:lpstr>
      <vt:lpstr>Diapositiva 3</vt:lpstr>
      <vt:lpstr>Diapositiva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VESTIMENTA III</dc:title>
  <dc:creator>Nerea</dc:creator>
  <cp:lastModifiedBy>Nerea</cp:lastModifiedBy>
  <cp:revision>1</cp:revision>
  <dcterms:created xsi:type="dcterms:W3CDTF">2015-05-24T17:02:37Z</dcterms:created>
  <dcterms:modified xsi:type="dcterms:W3CDTF">2015-05-24T17:05:33Z</dcterms:modified>
</cp:coreProperties>
</file>