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84" y="-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12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46891-FE53-406E-850A-A7011773CF19}" type="datetimeFigureOut">
              <a:rPr lang="es-ES_tradnl" smtClean="0"/>
              <a:t>24/05/2015</a:t>
            </a:fld>
            <a:endParaRPr lang="es-ES_tradnl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396B934D-B483-428B-979E-1B289E7E0A41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7" name="6 Rectángulo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46891-FE53-406E-850A-A7011773CF19}" type="datetimeFigureOut">
              <a:rPr lang="es-ES_tradnl" smtClean="0"/>
              <a:t>24/05/2015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B934D-B483-428B-979E-1B289E7E0A41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9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46891-FE53-406E-850A-A7011773CF19}" type="datetimeFigureOut">
              <a:rPr lang="es-ES_tradnl" smtClean="0"/>
              <a:t>24/05/2015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s-ES_tradnl"/>
          </a:p>
        </p:txBody>
      </p:sp>
      <p:sp>
        <p:nvSpPr>
          <p:cNvPr id="7" name="6 Rectángulo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96B934D-B483-428B-979E-1B289E7E0A41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46891-FE53-406E-850A-A7011773CF19}" type="datetimeFigureOut">
              <a:rPr lang="es-ES_tradnl" smtClean="0"/>
              <a:t>24/05/2015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B934D-B483-428B-979E-1B289E7E0A41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46891-FE53-406E-850A-A7011773CF19}" type="datetimeFigureOut">
              <a:rPr lang="es-ES_tradnl" smtClean="0"/>
              <a:t>24/05/2015</a:t>
            </a:fld>
            <a:endParaRPr lang="es-ES_tradn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B934D-B483-428B-979E-1B289E7E0A41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11" name="10 Marcador de contenido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46891-FE53-406E-850A-A7011773CF19}" type="datetimeFigureOut">
              <a:rPr lang="es-ES_tradnl" smtClean="0"/>
              <a:t>24/05/2015</a:t>
            </a:fld>
            <a:endParaRPr lang="es-ES_tradn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B934D-B483-428B-979E-1B289E7E0A41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46891-FE53-406E-850A-A7011773CF19}" type="datetimeFigureOut">
              <a:rPr lang="es-ES_tradnl" smtClean="0"/>
              <a:t>24/05/2015</a:t>
            </a:fld>
            <a:endParaRPr lang="es-ES_tradn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B934D-B483-428B-979E-1B289E7E0A41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8 Rectángulo redondeado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46891-FE53-406E-850A-A7011773CF19}" type="datetimeFigureOut">
              <a:rPr lang="es-ES_tradnl" smtClean="0"/>
              <a:t>24/05/2015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B934D-B483-428B-979E-1B289E7E0A41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46891-FE53-406E-850A-A7011773CF19}" type="datetimeFigureOut">
              <a:rPr lang="es-ES_tradnl" smtClean="0"/>
              <a:t>24/05/2015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96B934D-B483-428B-979E-1B289E7E0A41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11" name="10 Rectángulo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Rectángulo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46891-FE53-406E-850A-A7011773CF19}" type="datetimeFigureOut">
              <a:rPr lang="es-ES_tradnl" smtClean="0"/>
              <a:t>24/05/2015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B934D-B483-428B-979E-1B289E7E0A41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46891-FE53-406E-850A-A7011773CF19}" type="datetimeFigureOut">
              <a:rPr lang="es-ES_tradnl" smtClean="0"/>
              <a:t>24/05/2015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B934D-B483-428B-979E-1B289E7E0A41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7 Rectángulo redondeado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8E46891-FE53-406E-850A-A7011773CF19}" type="datetimeFigureOut">
              <a:rPr lang="es-ES_tradnl" smtClean="0"/>
              <a:t>24/05/2015</a:t>
            </a:fld>
            <a:endParaRPr lang="es-ES_tradn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396B934D-B483-428B-979E-1B289E7E0A41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_tradnl" smtClean="0"/>
              <a:t>VESTIMENTA ROMANA I</a:t>
            </a:r>
            <a:endParaRPr lang="es-ES_tradnl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pPr algn="just"/>
            <a:r>
              <a:rPr lang="es-ES_tradnl" dirty="0">
                <a:latin typeface="Calibri Light" pitchFamily="34" charset="0"/>
              </a:rPr>
              <a:t>Las diferencias sociales se acentuaban en la ropa. No solo por una cuestión de materiales y calidad sino también por una cuestión de simbología implícita en las prendas. Era la misma sociedad la que imponía estas reglas de vestimenta que permitían ver el poder o clase del individuo</a:t>
            </a:r>
            <a:r>
              <a:rPr lang="es-ES_tradnl" dirty="0" smtClean="0">
                <a:latin typeface="Calibri Light" pitchFamily="34" charset="0"/>
              </a:rPr>
              <a:t>.</a:t>
            </a:r>
          </a:p>
          <a:p>
            <a:pPr algn="just">
              <a:buNone/>
            </a:pPr>
            <a:endParaRPr lang="es-ES" dirty="0">
              <a:latin typeface="Calibri Light" pitchFamily="34" charset="0"/>
            </a:endParaRPr>
          </a:p>
          <a:p>
            <a:pPr algn="just"/>
            <a:r>
              <a:rPr lang="es-ES_tradnl" dirty="0">
                <a:latin typeface="Calibri Light" pitchFamily="34" charset="0"/>
              </a:rPr>
              <a:t>Es evidente, y como ocurre en todas las sociedades, que las clases se pueden diferenciar por la ropa que visten. Una persona de mayor poder adquisitivo obviamente recurrirá a su riqueza para comprar una vestimenta más acorde a su rango en la escala social. Esto también ocurría en Roma.</a:t>
            </a:r>
            <a:endParaRPr lang="es-ES" dirty="0">
              <a:latin typeface="Calibri Light" pitchFamily="34" charset="0"/>
            </a:endParaRPr>
          </a:p>
          <a:p>
            <a:pPr algn="just">
              <a:buNone/>
            </a:pPr>
            <a:endParaRPr lang="es-ES_tradnl" dirty="0">
              <a:latin typeface="Calibri Light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pPr algn="just"/>
            <a:r>
              <a:rPr lang="es-ES_tradnl" dirty="0" smtClean="0">
                <a:latin typeface="Calibri Light" pitchFamily="34" charset="0"/>
              </a:rPr>
              <a:t>Los esclavos y libertos, así como los plebeyos más pobres, no vestían </a:t>
            </a:r>
            <a:r>
              <a:rPr lang="es-ES_tradnl" b="1" dirty="0" smtClean="0">
                <a:latin typeface="Calibri Light" pitchFamily="34" charset="0"/>
              </a:rPr>
              <a:t>toga</a:t>
            </a:r>
            <a:r>
              <a:rPr lang="es-ES_tradnl" dirty="0" smtClean="0">
                <a:latin typeface="Calibri Light" pitchFamily="34" charset="0"/>
              </a:rPr>
              <a:t>. Los dos primero porque no tenían derecho a utilizarla, ya que era un distintivo romano que simbolizaba la dignitas y la gravitas. El último porque muchas veces podía ser una prenda costosa. </a:t>
            </a:r>
            <a:endParaRPr lang="es-ES" dirty="0" smtClean="0">
              <a:latin typeface="Calibri Light" pitchFamily="34" charset="0"/>
            </a:endParaRPr>
          </a:p>
          <a:p>
            <a:pPr algn="just">
              <a:buNone/>
            </a:pPr>
            <a:endParaRPr lang="es-ES" dirty="0" smtClean="0">
              <a:latin typeface="Calibri Light" pitchFamily="34" charset="0"/>
            </a:endParaRPr>
          </a:p>
          <a:p>
            <a:pPr algn="just"/>
            <a:r>
              <a:rPr lang="es-ES_tradnl" dirty="0" smtClean="0">
                <a:latin typeface="Calibri Light" pitchFamily="34" charset="0"/>
              </a:rPr>
              <a:t>Con el tiempo se agregaron ciertos colores a las togas para remarcar la profesión de la persona que la vestía. Por ejemplo los filósofos llevaban detalles en color azul, los médicos el verde y los teólogos el negro. Esto fue más que nada un motivo de decoración y no es un dato muy conocido y referenciado, pero es importante aclararlo. </a:t>
            </a:r>
            <a:endParaRPr lang="es-ES" dirty="0" smtClean="0">
              <a:latin typeface="Calibri Light" pitchFamily="34" charset="0"/>
            </a:endParaRPr>
          </a:p>
          <a:p>
            <a:pPr algn="just">
              <a:buNone/>
            </a:pPr>
            <a:endParaRPr lang="es-ES_tradnl" dirty="0">
              <a:latin typeface="Calibri Light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92500"/>
          </a:bodyPr>
          <a:lstStyle/>
          <a:p>
            <a:pPr algn="just"/>
            <a:r>
              <a:rPr lang="es-ES_tradnl" dirty="0" smtClean="0">
                <a:latin typeface="Calibri Light" pitchFamily="34" charset="0"/>
              </a:rPr>
              <a:t>Otras características que podemos encontrar a la hora de señalar el status social de un individuo se encuentran en los libertos. Era costumbre que algunos libertos usaran </a:t>
            </a:r>
            <a:r>
              <a:rPr lang="es-ES_tradnl" b="1" dirty="0" smtClean="0">
                <a:latin typeface="Calibri Light" pitchFamily="34" charset="0"/>
              </a:rPr>
              <a:t>sombreros</a:t>
            </a:r>
            <a:r>
              <a:rPr lang="es-ES_tradnl" dirty="0" smtClean="0">
                <a:latin typeface="Calibri Light" pitchFamily="34" charset="0"/>
              </a:rPr>
              <a:t> y esto los hacía fácilmente reconocibles como libres. Las mujeres esclavas también solían utilizar sombreros pero para tares agrícolas.</a:t>
            </a:r>
            <a:endParaRPr lang="es-ES" dirty="0" smtClean="0">
              <a:latin typeface="Calibri Light" pitchFamily="34" charset="0"/>
            </a:endParaRPr>
          </a:p>
          <a:p>
            <a:pPr algn="just">
              <a:buNone/>
            </a:pPr>
            <a:endParaRPr lang="es-ES" dirty="0" smtClean="0">
              <a:latin typeface="Calibri Light" pitchFamily="34" charset="0"/>
            </a:endParaRPr>
          </a:p>
          <a:p>
            <a:pPr algn="just"/>
            <a:r>
              <a:rPr lang="es-ES_tradnl" dirty="0" smtClean="0">
                <a:latin typeface="Calibri Light" pitchFamily="34" charset="0"/>
              </a:rPr>
              <a:t>La </a:t>
            </a:r>
            <a:r>
              <a:rPr lang="es-ES_tradnl" b="1" dirty="0" err="1" smtClean="0">
                <a:latin typeface="Calibri Light" pitchFamily="34" charset="0"/>
              </a:rPr>
              <a:t>stola</a:t>
            </a:r>
            <a:r>
              <a:rPr lang="es-ES_tradnl" dirty="0" smtClean="0">
                <a:latin typeface="Calibri Light" pitchFamily="34" charset="0"/>
              </a:rPr>
              <a:t> era una variedad de túnica, que como indicamos la mujer empezaba a vestir inmediatamente después del matrimonio.  </a:t>
            </a:r>
          </a:p>
          <a:p>
            <a:pPr algn="just">
              <a:buNone/>
            </a:pPr>
            <a:r>
              <a:rPr lang="es-ES_tradnl" dirty="0">
                <a:latin typeface="Calibri Light" pitchFamily="34" charset="0"/>
              </a:rPr>
              <a:t>	</a:t>
            </a:r>
            <a:r>
              <a:rPr lang="es-ES_tradnl" dirty="0" smtClean="0">
                <a:latin typeface="Calibri Light" pitchFamily="34" charset="0"/>
              </a:rPr>
              <a:t>Las </a:t>
            </a:r>
            <a:r>
              <a:rPr lang="es-ES_tradnl" dirty="0" err="1" smtClean="0">
                <a:latin typeface="Calibri Light" pitchFamily="34" charset="0"/>
              </a:rPr>
              <a:t>stolas</a:t>
            </a:r>
            <a:r>
              <a:rPr lang="es-ES_tradnl" dirty="0" smtClean="0">
                <a:latin typeface="Calibri Light" pitchFamily="34" charset="0"/>
              </a:rPr>
              <a:t> podían ser de seda, lino o algodón. Aunque las de seda eran las preferidas en las clases altas. Cuando estas tenían más de tres hijos podían vestir la </a:t>
            </a:r>
            <a:r>
              <a:rPr lang="es-ES_tradnl" dirty="0" err="1" smtClean="0">
                <a:latin typeface="Calibri Light" pitchFamily="34" charset="0"/>
              </a:rPr>
              <a:t>stolae</a:t>
            </a:r>
            <a:r>
              <a:rPr lang="es-ES_tradnl" dirty="0" smtClean="0">
                <a:latin typeface="Calibri Light" pitchFamily="34" charset="0"/>
              </a:rPr>
              <a:t> </a:t>
            </a:r>
            <a:r>
              <a:rPr lang="es-ES_tradnl" dirty="0" err="1" smtClean="0">
                <a:latin typeface="Calibri Light" pitchFamily="34" charset="0"/>
              </a:rPr>
              <a:t>matronae</a:t>
            </a:r>
            <a:r>
              <a:rPr lang="es-ES_tradnl" dirty="0" smtClean="0">
                <a:latin typeface="Calibri Light" pitchFamily="34" charset="0"/>
              </a:rPr>
              <a:t> que les otorgaba orgullo y prestigio en la sociedad. </a:t>
            </a:r>
            <a:endParaRPr lang="es-ES" dirty="0" smtClean="0">
              <a:latin typeface="Calibri Light" pitchFamily="34" charset="0"/>
            </a:endParaRPr>
          </a:p>
          <a:p>
            <a:pPr algn="just"/>
            <a:endParaRPr lang="es-ES_tradnl" dirty="0">
              <a:latin typeface="Calibri Light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dad">
  <a:themeElements>
    <a:clrScheme name="Equida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dad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dad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</TotalTime>
  <Words>210</Words>
  <Application>Microsoft Office PowerPoint</Application>
  <PresentationFormat>Presentación en pantalla (4:3)</PresentationFormat>
  <Paragraphs>11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Equidad</vt:lpstr>
      <vt:lpstr>VESTIMENTA ROMANA I</vt:lpstr>
      <vt:lpstr>Diapositiva 2</vt:lpstr>
      <vt:lpstr>Diapositiva 3</vt:lpstr>
      <vt:lpstr>Diapositiva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VESTIMENTA ROMANA I</dc:title>
  <dc:creator>Nerea</dc:creator>
  <cp:lastModifiedBy>Nerea</cp:lastModifiedBy>
  <cp:revision>1</cp:revision>
  <dcterms:created xsi:type="dcterms:W3CDTF">2015-05-24T16:55:34Z</dcterms:created>
  <dcterms:modified xsi:type="dcterms:W3CDTF">2015-05-24T16:58:56Z</dcterms:modified>
</cp:coreProperties>
</file>