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1" r:id="rId4"/>
    <p:sldId id="259" r:id="rId5"/>
    <p:sldId id="258" r:id="rId6"/>
    <p:sldId id="257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7013719-F94E-4699-8ADD-D9690F3DBF88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94677D-C0B7-43D6-9423-D1E90288B52D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013719-F94E-4699-8ADD-D9690F3DBF88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94677D-C0B7-43D6-9423-D1E90288B52D}" type="slidenum">
              <a:rPr lang="en-GB" smtClean="0"/>
              <a:t>‹Nº›</a:t>
            </a:fld>
            <a:endParaRPr lang="en-GB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013719-F94E-4699-8ADD-D9690F3DBF88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94677D-C0B7-43D6-9423-D1E90288B52D}" type="slidenum">
              <a:rPr lang="en-GB" smtClean="0"/>
              <a:t>‹Nº›</a:t>
            </a:fld>
            <a:endParaRPr lang="en-GB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013719-F94E-4699-8ADD-D9690F3DBF88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94677D-C0B7-43D6-9423-D1E90288B52D}" type="slidenum">
              <a:rPr lang="en-GB" smtClean="0"/>
              <a:t>‹Nº›</a:t>
            </a:fld>
            <a:endParaRPr lang="en-GB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013719-F94E-4699-8ADD-D9690F3DBF88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94677D-C0B7-43D6-9423-D1E90288B52D}" type="slidenum">
              <a:rPr lang="en-GB" smtClean="0"/>
              <a:t>‹Nº›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013719-F94E-4699-8ADD-D9690F3DBF88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94677D-C0B7-43D6-9423-D1E90288B52D}" type="slidenum">
              <a:rPr lang="en-GB" smtClean="0"/>
              <a:t>‹Nº›</a:t>
            </a:fld>
            <a:endParaRPr lang="en-GB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013719-F94E-4699-8ADD-D9690F3DBF88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94677D-C0B7-43D6-9423-D1E90288B52D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7013719-F94E-4699-8ADD-D9690F3DBF88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94677D-C0B7-43D6-9423-D1E90288B52D}" type="slidenum">
              <a:rPr lang="en-GB" smtClean="0"/>
              <a:t>‹Nº›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7013719-F94E-4699-8ADD-D9690F3DBF88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94677D-C0B7-43D6-9423-D1E90288B52D}" type="slidenum">
              <a:rPr lang="en-GB" smtClean="0"/>
              <a:t>‹Nº›</a:t>
            </a:fld>
            <a:endParaRPr lang="en-GB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013719-F94E-4699-8ADD-D9690F3DBF88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94677D-C0B7-43D6-9423-D1E90288B52D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013719-F94E-4699-8ADD-D9690F3DBF88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94677D-C0B7-43D6-9423-D1E90288B52D}" type="slidenum">
              <a:rPr lang="en-GB" smtClean="0"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7013719-F94E-4699-8ADD-D9690F3DBF88}" type="datetimeFigureOut">
              <a:rPr lang="en-GB" smtClean="0"/>
              <a:t>24/05/2015</a:t>
            </a:fld>
            <a:endParaRPr lang="en-GB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B94677D-C0B7-43D6-9423-D1E90288B52D}" type="slidenum">
              <a:rPr lang="en-GB" smtClean="0"/>
              <a:t>‹Nº›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bc.es/historia-militar/20140630/abci-cirujano-romano-espana-exposicion-201406251807.html" TargetMode="External"/><Relationship Id="rId2" Type="http://schemas.openxmlformats.org/officeDocument/2006/relationships/hyperlink" Target="http://www.abc.es/sociedad/20140202/abci-pareja-boda-nieve-201402021453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CLASES SOCIALES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916832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s-ES" dirty="0" smtClean="0">
                <a:latin typeface="Calibri Light" pitchFamily="34" charset="0"/>
              </a:rPr>
              <a:t>	Estos </a:t>
            </a:r>
            <a:r>
              <a:rPr lang="es-ES" dirty="0">
                <a:latin typeface="Calibri Light" pitchFamily="34" charset="0"/>
              </a:rPr>
              <a:t>ciudadanos eran los más influyentes del mundo romano y, como tal, se unían en una </a:t>
            </a:r>
            <a:r>
              <a:rPr lang="es-ES" b="1" dirty="0">
                <a:latin typeface="Calibri Light" pitchFamily="34" charset="0"/>
              </a:rPr>
              <a:t>minoría llena de privilegios</a:t>
            </a:r>
            <a:r>
              <a:rPr lang="es-ES" dirty="0">
                <a:latin typeface="Calibri Light" pitchFamily="34" charset="0"/>
              </a:rPr>
              <a:t>. Formaban un cuerpo social cerrado al que se solía acceder dependiendo del apellido y la cantidad de oro atesorada. Existían tres órdenes: la </a:t>
            </a:r>
            <a:r>
              <a:rPr lang="es-ES" b="1" dirty="0">
                <a:latin typeface="Calibri Light" pitchFamily="34" charset="0"/>
              </a:rPr>
              <a:t>senatorial </a:t>
            </a:r>
            <a:r>
              <a:rPr lang="es-ES" dirty="0">
                <a:latin typeface="Calibri Light" pitchFamily="34" charset="0"/>
              </a:rPr>
              <a:t>(los más altos cargos políticos del Senado), la </a:t>
            </a:r>
            <a:r>
              <a:rPr lang="es-ES" b="1" dirty="0">
                <a:latin typeface="Calibri Light" pitchFamily="34" charset="0"/>
              </a:rPr>
              <a:t>ecuestre </a:t>
            </a:r>
            <a:r>
              <a:rPr lang="es-ES" dirty="0">
                <a:latin typeface="Calibri Light" pitchFamily="34" charset="0"/>
              </a:rPr>
              <a:t>(formada por prefectos de caballería y responsables de finanzas) y la </a:t>
            </a:r>
            <a:r>
              <a:rPr lang="es-ES" b="1" dirty="0" err="1" smtClean="0">
                <a:latin typeface="Calibri Light" pitchFamily="34" charset="0"/>
              </a:rPr>
              <a:t>decurional</a:t>
            </a:r>
            <a:r>
              <a:rPr lang="es-ES" b="1" dirty="0" smtClean="0">
                <a:latin typeface="Calibri Light" pitchFamily="34" charset="0"/>
              </a:rPr>
              <a:t> </a:t>
            </a:r>
            <a:r>
              <a:rPr lang="es-ES" dirty="0" smtClean="0">
                <a:latin typeface="Calibri Light" pitchFamily="34" charset="0"/>
              </a:rPr>
              <a:t>(</a:t>
            </a:r>
            <a:r>
              <a:rPr lang="es-ES" dirty="0">
                <a:latin typeface="Calibri Light" pitchFamily="34" charset="0"/>
              </a:rPr>
              <a:t>integrada por los miembros de los senados municipales de las diferentes ciudades del Imperio.</a:t>
            </a:r>
            <a:endParaRPr lang="en-GB" dirty="0">
              <a:latin typeface="Calibri Light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CIUDADANOS PERTENECIENTES A LAS ÓRDENES </a:t>
            </a:r>
            <a:endParaRPr lang="en-GB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s-ES" dirty="0" smtClean="0">
                <a:latin typeface="Calibri Light" pitchFamily="34" charset="0"/>
              </a:rPr>
              <a:t>	Los </a:t>
            </a:r>
            <a:r>
              <a:rPr lang="es-ES" dirty="0">
                <a:latin typeface="Calibri Light" pitchFamily="34" charset="0"/>
              </a:rPr>
              <a:t>ciudadanos gozaban de </a:t>
            </a:r>
            <a:r>
              <a:rPr lang="es-ES" b="1" dirty="0">
                <a:latin typeface="Calibri Light" pitchFamily="34" charset="0"/>
              </a:rPr>
              <a:t>privilegios políticos, militares y sociales </a:t>
            </a:r>
            <a:r>
              <a:rPr lang="es-ES" dirty="0">
                <a:latin typeface="Calibri Light" pitchFamily="34" charset="0"/>
              </a:rPr>
              <a:t>(entre los que se incluían votar o tener derecho a la beneficencia pública y privada –como el reparto común de trigo-). A pesar de las ventajas que ofrecía es cierto que, dentro de este escalafón social, existían </a:t>
            </a:r>
            <a:r>
              <a:rPr lang="es-ES" dirty="0" smtClean="0">
                <a:latin typeface="Calibri Light" pitchFamily="34" charset="0"/>
              </a:rPr>
              <a:t>muchas </a:t>
            </a:r>
            <a:r>
              <a:rPr lang="es-ES" b="1" dirty="0" smtClean="0">
                <a:latin typeface="Calibri Light" pitchFamily="34" charset="0"/>
              </a:rPr>
              <a:t>diferencias </a:t>
            </a:r>
            <a:r>
              <a:rPr lang="es-ES" b="1" dirty="0">
                <a:latin typeface="Calibri Light" pitchFamily="34" charset="0"/>
              </a:rPr>
              <a:t>económicas</a:t>
            </a:r>
            <a:r>
              <a:rPr lang="es-ES" dirty="0">
                <a:latin typeface="Calibri Light" pitchFamily="34" charset="0"/>
              </a:rPr>
              <a:t>.</a:t>
            </a:r>
            <a:endParaRPr lang="en-GB" dirty="0">
              <a:latin typeface="Calibri Light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CIUDADANOS ROMANOS</a:t>
            </a:r>
            <a:endParaRPr lang="en-GB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/>
          <a:lstStyle/>
          <a:p>
            <a:pPr algn="just">
              <a:buNone/>
            </a:pPr>
            <a:r>
              <a:rPr lang="es-ES" dirty="0" smtClean="0">
                <a:latin typeface="Calibri Light" pitchFamily="34" charset="0"/>
              </a:rPr>
              <a:t>	Carecían </a:t>
            </a:r>
            <a:r>
              <a:rPr lang="es-ES" dirty="0">
                <a:latin typeface="Calibri Light" pitchFamily="34" charset="0"/>
              </a:rPr>
              <a:t>de derechos políticos (no podían votar, por ejemplo) pero sí tenían ventajas civiles como la capacidad de </a:t>
            </a:r>
            <a:r>
              <a:rPr lang="es-ES" dirty="0">
                <a:latin typeface="Calibri Light" pitchFamily="34" charset="0"/>
                <a:hlinkClick r:id="rId2" tooltip="casarse"/>
              </a:rPr>
              <a:t>casarse</a:t>
            </a:r>
            <a:r>
              <a:rPr lang="es-ES" dirty="0">
                <a:latin typeface="Calibri Light" pitchFamily="34" charset="0"/>
              </a:rPr>
              <a:t>, tener propiedades o heredar. La forma más sencilla de conseguir la ciudadanía romana para los hombres libres era enrolarse en el </a:t>
            </a:r>
            <a:r>
              <a:rPr lang="es-ES" dirty="0">
                <a:latin typeface="Calibri Light" pitchFamily="34" charset="0"/>
                <a:hlinkClick r:id="rId3" tooltip="ejército"/>
              </a:rPr>
              <a:t>ejército</a:t>
            </a:r>
            <a:r>
              <a:rPr lang="es-ES" dirty="0">
                <a:latin typeface="Calibri Light" pitchFamily="34" charset="0"/>
              </a:rPr>
              <a:t>, donde debían pasar una buena cantidad de años para obtener su ansiado </a:t>
            </a:r>
            <a:r>
              <a:rPr lang="es-ES" dirty="0" smtClean="0">
                <a:latin typeface="Calibri Light" pitchFamily="34" charset="0"/>
              </a:rPr>
              <a:t>título</a:t>
            </a:r>
            <a:r>
              <a:rPr lang="es-ES" dirty="0">
                <a:latin typeface="Calibri Light" pitchFamily="34" charset="0"/>
              </a:rPr>
              <a:t>.</a:t>
            </a:r>
            <a:endParaRPr lang="en-GB" dirty="0">
              <a:latin typeface="Calibri Light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HOMBRES LIBRES PERO NO CIUDADANOS</a:t>
            </a:r>
            <a:endParaRPr lang="en-GB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s-ES" dirty="0" smtClean="0">
                <a:latin typeface="Calibri Light" pitchFamily="34" charset="0"/>
              </a:rPr>
              <a:t>	Los </a:t>
            </a:r>
            <a:r>
              <a:rPr lang="es-ES" dirty="0">
                <a:latin typeface="Calibri Light" pitchFamily="34" charset="0"/>
              </a:rPr>
              <a:t>libertos eran antiguos esclavos a los que se les había concedido la libertad. Tenían derechos civiles, aunque también </a:t>
            </a:r>
            <a:r>
              <a:rPr lang="es-ES" b="1" dirty="0">
                <a:latin typeface="Calibri Light" pitchFamily="34" charset="0"/>
              </a:rPr>
              <a:t>ciertas obligaciones para con su antiguo dueño</a:t>
            </a:r>
            <a:r>
              <a:rPr lang="es-ES" dirty="0">
                <a:latin typeface="Calibri Light" pitchFamily="34" charset="0"/>
              </a:rPr>
              <a:t>. Curiosamente, era necesario que pasaran varias generaciones para que adquirir la libertad plena</a:t>
            </a:r>
            <a:r>
              <a:rPr lang="es-ES" dirty="0" smtClean="0">
                <a:latin typeface="Calibri Light" pitchFamily="34" charset="0"/>
              </a:rPr>
              <a:t>.	</a:t>
            </a:r>
            <a:endParaRPr lang="en-GB" dirty="0">
              <a:latin typeface="Calibri Light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LIBERTOS</a:t>
            </a:r>
            <a:endParaRPr lang="en-GB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s-ES" dirty="0" smtClean="0">
                <a:latin typeface="Calibri Light" pitchFamily="34" charset="0"/>
              </a:rPr>
              <a:t>	Más </a:t>
            </a:r>
            <a:r>
              <a:rPr lang="es-ES" dirty="0">
                <a:latin typeface="Calibri Light" pitchFamily="34" charset="0"/>
              </a:rPr>
              <a:t>que hombres, eran objetos con forma humana. Debían obediencia a su amo y, a no ser que éste les liberara, seguían </a:t>
            </a:r>
            <a:r>
              <a:rPr lang="es-ES" b="1" dirty="0">
                <a:latin typeface="Calibri Light" pitchFamily="34" charset="0"/>
              </a:rPr>
              <a:t>manteniendo esta condición hasta su fallecimiento</a:t>
            </a:r>
            <a:r>
              <a:rPr lang="es-ES" dirty="0">
                <a:latin typeface="Calibri Light" pitchFamily="34" charset="0"/>
              </a:rPr>
              <a:t>. El desgraciado título de esclavo era hereditario y podía adquirirse por varias causas como </a:t>
            </a:r>
            <a:r>
              <a:rPr lang="es-ES" dirty="0" smtClean="0">
                <a:latin typeface="Calibri Light" pitchFamily="34" charset="0"/>
              </a:rPr>
              <a:t>ser </a:t>
            </a:r>
            <a:r>
              <a:rPr lang="es-ES" b="1" dirty="0" smtClean="0">
                <a:latin typeface="Calibri Light" pitchFamily="34" charset="0"/>
              </a:rPr>
              <a:t>prisionero </a:t>
            </a:r>
            <a:r>
              <a:rPr lang="es-ES" b="1" dirty="0">
                <a:latin typeface="Calibri Light" pitchFamily="34" charset="0"/>
              </a:rPr>
              <a:t>de guerra </a:t>
            </a:r>
            <a:r>
              <a:rPr lang="es-ES" dirty="0">
                <a:latin typeface="Calibri Light" pitchFamily="34" charset="0"/>
              </a:rPr>
              <a:t>o por </a:t>
            </a:r>
            <a:r>
              <a:rPr lang="es-ES" b="1" dirty="0">
                <a:latin typeface="Calibri Light" pitchFamily="34" charset="0"/>
              </a:rPr>
              <a:t>ser vendido por tu padre.</a:t>
            </a:r>
            <a:r>
              <a:rPr lang="es-ES" dirty="0">
                <a:latin typeface="Calibri Light" pitchFamily="34" charset="0"/>
              </a:rPr>
              <a:t> Como cabe esperar, no contaban con ningún tipo de derecho.</a:t>
            </a:r>
            <a:endParaRPr lang="en-GB" dirty="0">
              <a:latin typeface="Calibri Light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ESCLAVOS</a:t>
            </a:r>
            <a:endParaRPr lang="en-GB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</TotalTime>
  <Words>16</Words>
  <Application>Microsoft Office PowerPoint</Application>
  <PresentationFormat>Presentación en pantalla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Concurrencia</vt:lpstr>
      <vt:lpstr>CLASES SOCIALES</vt:lpstr>
      <vt:lpstr>CIUDADANOS PERTENECIENTES A LAS ÓRDENES </vt:lpstr>
      <vt:lpstr>CIUDADANOS ROMANOS</vt:lpstr>
      <vt:lpstr>HOMBRES LIBRES PERO NO CIUDADANOS</vt:lpstr>
      <vt:lpstr>LIBERTOS</vt:lpstr>
      <vt:lpstr>ESCLAVOS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CLASES SOCIALES</dc:title>
  <dc:creator>Nerea</dc:creator>
  <cp:lastModifiedBy>Nerea</cp:lastModifiedBy>
  <cp:revision>1</cp:revision>
  <dcterms:created xsi:type="dcterms:W3CDTF">2015-05-24T12:03:43Z</dcterms:created>
  <dcterms:modified xsi:type="dcterms:W3CDTF">2015-05-24T12:13:13Z</dcterms:modified>
</cp:coreProperties>
</file>